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65" r:id="rId2"/>
    <p:sldId id="426" r:id="rId3"/>
    <p:sldId id="427" r:id="rId4"/>
    <p:sldId id="411" r:id="rId5"/>
    <p:sldId id="428" r:id="rId6"/>
    <p:sldId id="429" r:id="rId7"/>
    <p:sldId id="432" r:id="rId8"/>
    <p:sldId id="436" r:id="rId9"/>
    <p:sldId id="437" r:id="rId10"/>
    <p:sldId id="435" r:id="rId11"/>
    <p:sldId id="438" r:id="rId12"/>
    <p:sldId id="434" r:id="rId13"/>
    <p:sldId id="433" r:id="rId14"/>
    <p:sldId id="440" r:id="rId15"/>
    <p:sldId id="439" r:id="rId16"/>
    <p:sldId id="441" r:id="rId17"/>
    <p:sldId id="442" r:id="rId18"/>
    <p:sldId id="445" r:id="rId19"/>
    <p:sldId id="443" r:id="rId20"/>
    <p:sldId id="447" r:id="rId21"/>
    <p:sldId id="446" r:id="rId22"/>
    <p:sldId id="448" r:id="rId23"/>
    <p:sldId id="449" r:id="rId24"/>
    <p:sldId id="450" r:id="rId25"/>
    <p:sldId id="453" r:id="rId26"/>
    <p:sldId id="451" r:id="rId27"/>
    <p:sldId id="454" r:id="rId28"/>
    <p:sldId id="452" r:id="rId29"/>
    <p:sldId id="45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billar" initials="DA" lastIdx="1" clrIdx="0">
    <p:extLst>
      <p:ext uri="{19B8F6BF-5375-455C-9EA6-DF929625EA0E}">
        <p15:presenceInfo xmlns:p15="http://schemas.microsoft.com/office/powerpoint/2012/main" userId="cacf579c1a3a12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6FF"/>
    <a:srgbClr val="E7FC6A"/>
    <a:srgbClr val="FFCC00"/>
    <a:srgbClr val="00B050"/>
    <a:srgbClr val="FF3300"/>
    <a:srgbClr val="FF5050"/>
    <a:srgbClr val="0B34A9"/>
    <a:srgbClr val="0FFA0F"/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4014" autoAdjust="0"/>
  </p:normalViewPr>
  <p:slideViewPr>
    <p:cSldViewPr snapToGrid="0">
      <p:cViewPr varScale="1">
        <p:scale>
          <a:sx n="68" d="100"/>
          <a:sy n="68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1737C-FAE8-4E22-80A8-DF626DF4A916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BAD9F-8C4E-4038-BBED-9ACDD8ECD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26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http://www.ti.com/lit/ug/slau597c/slau597c.pdf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16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http://www.ti.com/lit/ug/slau597c/slau597c.pdf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http://www.ti.com/lit/ds/symlink/msp432p401m.pdf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02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http://www.ti.com/lit/ds/symlink/msp432p401m.pdf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30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http://www.ti.com/lit/ds/symlink/msp432p401m.pdf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84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http://www.ti.com/lit/ds/symlink/msp432p401m.pdf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37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http://www.ti.com/lit/ds/symlink/msp432p401m.pdf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20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http://www.ti.com/lit/ds/symlink/msp432p401m.pdf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40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http://www.ti.com/lit/ug/slau597c/slau597c.pdf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07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http://www.ti.com/lit/ug/slau597c/slau597c.pdf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20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http://www.ti.com/lit/ug/slau597c/slau597c.pdf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6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http://www.ti.com/lit/ug/slau597c/slau597c.pdf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http://www.ti.com/lit/ug/slau597c/slau597c.pdf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94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http://www.ti.com/lit/ug/slau597c/slau597c.pdf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31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http://www.ti.com/lit/ug/slau597c/slau597c.pdf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http://www.ti.com/lit/ds/symlink/msp432p401m.pdf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40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http://www.ti.com/lit/ug/slau597c/slau597c.pdf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http://www.ti.com/lit/ds/symlink/msp432p401m.pdf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4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3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0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3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7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3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5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8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5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800" y="191438"/>
            <a:ext cx="11785255" cy="88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799" y="1282847"/>
            <a:ext cx="11785255" cy="207236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9C385-027E-48D1-B3CE-E75A27BD3EB1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4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bg2"/>
          </a:solidFill>
          <a:latin typeface="Helvetica Neue UltraLigh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bg2"/>
          </a:solidFill>
          <a:latin typeface="Helvetica Neue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bg2"/>
          </a:solidFill>
          <a:latin typeface="Helvetica Neue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Helvetica Neue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Helvetica Neue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Helvetica Neue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latin typeface="Helvetica Neue"/>
              </a:rPr>
              <a:t>IO Port Configuration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Embedded Software Essentials</a:t>
            </a:r>
          </a:p>
        </p:txBody>
      </p:sp>
    </p:spTree>
    <p:extLst>
      <p:ext uri="{BB962C8B-B14F-4D97-AF65-F5344CB8AC3E}">
        <p14:creationId xmlns:p14="http://schemas.microsoft.com/office/powerpoint/2010/main" val="2601577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MSP432 Ports [S4a]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53" y="1282848"/>
            <a:ext cx="7540345" cy="52058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367" t="40466" r="2177" b="781"/>
          <a:stretch/>
        </p:blipFill>
        <p:spPr>
          <a:xfrm>
            <a:off x="507244" y="3392904"/>
            <a:ext cx="3197590" cy="30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2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MSP432 Ports [S4b]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53" y="1282848"/>
            <a:ext cx="7540345" cy="52058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367" t="40466" r="2177" b="781"/>
          <a:stretch/>
        </p:blipFill>
        <p:spPr>
          <a:xfrm>
            <a:off x="507244" y="3392904"/>
            <a:ext cx="3197590" cy="309580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55592" y="5374105"/>
            <a:ext cx="661964" cy="936385"/>
          </a:xfrm>
          <a:prstGeom prst="roundRect">
            <a:avLst/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7244" y="2710044"/>
            <a:ext cx="2521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25C6FF"/>
                </a:solidFill>
              </a:rPr>
              <a:t>P1.0 Red LED Circuit</a:t>
            </a:r>
          </a:p>
        </p:txBody>
      </p:sp>
      <p:cxnSp>
        <p:nvCxnSpPr>
          <p:cNvPr id="7" name="Straight Connector 6"/>
          <p:cNvCxnSpPr>
            <a:stCxn id="6" idx="2"/>
            <a:endCxn id="5" idx="0"/>
          </p:cNvCxnSpPr>
          <p:nvPr/>
        </p:nvCxnSpPr>
        <p:spPr>
          <a:xfrm>
            <a:off x="1768135" y="3140931"/>
            <a:ext cx="18439" cy="2233174"/>
          </a:xfrm>
          <a:prstGeom prst="line">
            <a:avLst/>
          </a:prstGeom>
          <a:ln w="38100">
            <a:solidFill>
              <a:srgbClr val="25C6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7800" y="1350075"/>
            <a:ext cx="34330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rgbClr val="FFFF00"/>
                </a:solidFill>
              </a:rPr>
              <a:t>LaunchPad</a:t>
            </a:r>
            <a:r>
              <a:rPr lang="en-US" sz="2200" b="1" dirty="0">
                <a:solidFill>
                  <a:srgbClr val="FFFF00"/>
                </a:solidFill>
              </a:rPr>
              <a:t> Schematic: Microcontroller Connections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065626" y="2009533"/>
            <a:ext cx="951751" cy="448538"/>
          </a:xfrm>
          <a:prstGeom prst="line">
            <a:avLst/>
          </a:pr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067452" y="1282847"/>
            <a:ext cx="7576946" cy="5205857"/>
          </a:xfrm>
          <a:prstGeom prst="roundRect">
            <a:avLst>
              <a:gd name="adj" fmla="val 1760"/>
            </a:avLst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3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MSP432 Ports [S4a]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67" t="420" r="2177" b="781"/>
          <a:stretch/>
        </p:blipFill>
        <p:spPr>
          <a:xfrm>
            <a:off x="507244" y="1282848"/>
            <a:ext cx="3197590" cy="5205858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455592" y="5374105"/>
            <a:ext cx="661964" cy="936385"/>
          </a:xfrm>
          <a:prstGeom prst="roundRect">
            <a:avLst/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040578" y="3200572"/>
            <a:ext cx="2521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25C6FF"/>
                </a:solidFill>
              </a:rPr>
              <a:t>P1.0 Red LED Circuit</a:t>
            </a:r>
          </a:p>
        </p:txBody>
      </p:sp>
      <p:cxnSp>
        <p:nvCxnSpPr>
          <p:cNvPr id="22" name="Straight Connector 21"/>
          <p:cNvCxnSpPr>
            <a:stCxn id="21" idx="1"/>
            <a:endCxn id="20" idx="3"/>
          </p:cNvCxnSpPr>
          <p:nvPr/>
        </p:nvCxnSpPr>
        <p:spPr>
          <a:xfrm flipH="1">
            <a:off x="2117556" y="3416016"/>
            <a:ext cx="1923022" cy="2426282"/>
          </a:xfrm>
          <a:prstGeom prst="line">
            <a:avLst/>
          </a:prstGeom>
          <a:ln w="38100">
            <a:solidFill>
              <a:srgbClr val="25C6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3288" t="77935" r="34036" b="5582"/>
          <a:stretch/>
        </p:blipFill>
        <p:spPr>
          <a:xfrm>
            <a:off x="6970295" y="705332"/>
            <a:ext cx="3922296" cy="314477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6970294" y="641780"/>
            <a:ext cx="1812760" cy="2750605"/>
          </a:xfrm>
          <a:prstGeom prst="roundRect">
            <a:avLst/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321" y="4485173"/>
            <a:ext cx="6485358" cy="1167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3496" y="5757331"/>
            <a:ext cx="49890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LED Schematic for P1.0</a:t>
            </a:r>
          </a:p>
        </p:txBody>
      </p:sp>
    </p:spTree>
    <p:extLst>
      <p:ext uri="{BB962C8B-B14F-4D97-AF65-F5344CB8AC3E}">
        <p14:creationId xmlns:p14="http://schemas.microsoft.com/office/powerpoint/2010/main" val="75866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MSP432 Launchpad Schematic [S5a]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1" y="2004671"/>
            <a:ext cx="5901496" cy="4074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015" y="4894362"/>
            <a:ext cx="5697344" cy="10256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45009" y="5919982"/>
            <a:ext cx="51853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RED LED Schematic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2650" y="6079067"/>
            <a:ext cx="53524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Launchpad Schematic: MSP432 Pinout</a:t>
            </a:r>
          </a:p>
        </p:txBody>
      </p:sp>
    </p:spTree>
    <p:extLst>
      <p:ext uri="{BB962C8B-B14F-4D97-AF65-F5344CB8AC3E}">
        <p14:creationId xmlns:p14="http://schemas.microsoft.com/office/powerpoint/2010/main" val="394245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MSP432 Launchpad Schematic [S5b]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1" y="2004671"/>
            <a:ext cx="5901496" cy="4074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015" y="4894362"/>
            <a:ext cx="5697344" cy="10256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19910" y="5159450"/>
            <a:ext cx="1174795" cy="443869"/>
          </a:xfrm>
          <a:prstGeom prst="roundRect">
            <a:avLst/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39309" y="3932295"/>
            <a:ext cx="51853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25C6FF"/>
                </a:solidFill>
              </a:rPr>
              <a:t>Schematic Label for P1.0: </a:t>
            </a:r>
            <a:r>
              <a:rPr lang="en-US" sz="2600" b="1" dirty="0">
                <a:solidFill>
                  <a:srgbClr val="25C6FF"/>
                </a:solidFill>
              </a:rPr>
              <a:t>P1.0_LED1</a:t>
            </a:r>
          </a:p>
        </p:txBody>
      </p:sp>
      <p:cxnSp>
        <p:nvCxnSpPr>
          <p:cNvPr id="8" name="Straight Connector 7"/>
          <p:cNvCxnSpPr>
            <a:stCxn id="7" idx="2"/>
            <a:endCxn id="6" idx="3"/>
          </p:cNvCxnSpPr>
          <p:nvPr/>
        </p:nvCxnSpPr>
        <p:spPr>
          <a:xfrm flipH="1">
            <a:off x="7394705" y="4424738"/>
            <a:ext cx="1637282" cy="956647"/>
          </a:xfrm>
          <a:prstGeom prst="line">
            <a:avLst/>
          </a:prstGeom>
          <a:ln w="38100">
            <a:solidFill>
              <a:srgbClr val="25C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12517" y="2212463"/>
            <a:ext cx="1747706" cy="592825"/>
          </a:xfrm>
          <a:prstGeom prst="roundRect">
            <a:avLst/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7800" y="1229676"/>
            <a:ext cx="26259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25C6FF"/>
                </a:solidFill>
              </a:rPr>
              <a:t>MSP432 Port 1</a:t>
            </a:r>
            <a:endParaRPr lang="en-US" sz="2600" dirty="0">
              <a:solidFill>
                <a:srgbClr val="25C6FF"/>
              </a:solidFill>
            </a:endParaRPr>
          </a:p>
        </p:txBody>
      </p:sp>
      <p:cxnSp>
        <p:nvCxnSpPr>
          <p:cNvPr id="15" name="Straight Connector 14"/>
          <p:cNvCxnSpPr>
            <a:stCxn id="14" idx="2"/>
            <a:endCxn id="13" idx="0"/>
          </p:cNvCxnSpPr>
          <p:nvPr/>
        </p:nvCxnSpPr>
        <p:spPr>
          <a:xfrm flipH="1">
            <a:off x="1186370" y="1722119"/>
            <a:ext cx="324384" cy="490344"/>
          </a:xfrm>
          <a:prstGeom prst="line">
            <a:avLst/>
          </a:prstGeom>
          <a:ln w="38100">
            <a:solidFill>
              <a:srgbClr val="25C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45009" y="5919982"/>
            <a:ext cx="51853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RED LED Schematic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2650" y="6079067"/>
            <a:ext cx="53524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Launchpad Schematic: MSP432 Pinout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2060224" y="2794532"/>
            <a:ext cx="4682914" cy="530809"/>
          </a:xfrm>
          <a:prstGeom prst="line">
            <a:avLst/>
          </a:prstGeom>
          <a:ln w="38100">
            <a:solidFill>
              <a:srgbClr val="25C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970031" y="1656109"/>
            <a:ext cx="4773107" cy="556354"/>
          </a:xfrm>
          <a:prstGeom prst="line">
            <a:avLst/>
          </a:prstGeom>
          <a:ln w="38100">
            <a:solidFill>
              <a:srgbClr val="25C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079" t="5791" r="69253" b="80988"/>
          <a:stretch/>
        </p:blipFill>
        <p:spPr>
          <a:xfrm>
            <a:off x="6743138" y="1661403"/>
            <a:ext cx="5044231" cy="166393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6725324" y="1722119"/>
            <a:ext cx="4022887" cy="378202"/>
          </a:xfrm>
          <a:prstGeom prst="roundRect">
            <a:avLst/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7" idx="0"/>
            <a:endCxn id="25" idx="2"/>
          </p:cNvCxnSpPr>
          <p:nvPr/>
        </p:nvCxnSpPr>
        <p:spPr>
          <a:xfrm flipH="1" flipV="1">
            <a:off x="8736768" y="2100321"/>
            <a:ext cx="295219" cy="1831974"/>
          </a:xfrm>
          <a:prstGeom prst="line">
            <a:avLst/>
          </a:prstGeom>
          <a:ln w="38100">
            <a:solidFill>
              <a:srgbClr val="25C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078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MSP432 Launchpad Schematic [S5c]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7800" y="1195242"/>
            <a:ext cx="53524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MSP432 Pinout Port 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079" t="5791" r="69253" b="80988"/>
          <a:stretch/>
        </p:blipFill>
        <p:spPr>
          <a:xfrm>
            <a:off x="278169" y="1808227"/>
            <a:ext cx="5044231" cy="1663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52018"/>
          <a:stretch/>
        </p:blipFill>
        <p:spPr>
          <a:xfrm>
            <a:off x="5639270" y="1808227"/>
            <a:ext cx="6343785" cy="365749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740347" y="1195241"/>
            <a:ext cx="53524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MSP432 Pin Descriptions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800284" y="1860266"/>
            <a:ext cx="2413400" cy="1611899"/>
          </a:xfrm>
          <a:prstGeom prst="roundRect">
            <a:avLst/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288058" y="3896017"/>
            <a:ext cx="14378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25C6FF"/>
                </a:solidFill>
              </a:rPr>
              <a:t>Pin Modes</a:t>
            </a:r>
            <a:endParaRPr lang="en-US" sz="2600" dirty="0">
              <a:solidFill>
                <a:srgbClr val="25C6FF"/>
              </a:solidFill>
            </a:endParaRPr>
          </a:p>
        </p:txBody>
      </p:sp>
      <p:cxnSp>
        <p:nvCxnSpPr>
          <p:cNvPr id="67" name="Straight Connector 66"/>
          <p:cNvCxnSpPr>
            <a:stCxn id="66" idx="0"/>
            <a:endCxn id="65" idx="2"/>
          </p:cNvCxnSpPr>
          <p:nvPr/>
        </p:nvCxnSpPr>
        <p:spPr>
          <a:xfrm flipV="1">
            <a:off x="4006984" y="3472165"/>
            <a:ext cx="0" cy="423852"/>
          </a:xfrm>
          <a:prstGeom prst="line">
            <a:avLst/>
          </a:prstGeom>
          <a:ln w="38100">
            <a:solidFill>
              <a:srgbClr val="25C6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783146" y="3896017"/>
            <a:ext cx="16630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Pin Number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2374699" y="1867142"/>
            <a:ext cx="479943" cy="1605024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stCxn id="68" idx="0"/>
            <a:endCxn id="69" idx="2"/>
          </p:cNvCxnSpPr>
          <p:nvPr/>
        </p:nvCxnSpPr>
        <p:spPr>
          <a:xfrm flipV="1">
            <a:off x="2614670" y="3472166"/>
            <a:ext cx="1" cy="423851"/>
          </a:xfrm>
          <a:prstGeom prst="line">
            <a:avLst/>
          </a:pr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71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MSP432 Launchpad Schematic [S5d]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7800" y="1195242"/>
            <a:ext cx="53524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MSP432 Pinout Port 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079" t="5791" r="69253" b="80988"/>
          <a:stretch/>
        </p:blipFill>
        <p:spPr>
          <a:xfrm>
            <a:off x="278169" y="1808227"/>
            <a:ext cx="5044231" cy="1663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52018"/>
          <a:stretch/>
        </p:blipFill>
        <p:spPr>
          <a:xfrm>
            <a:off x="5639270" y="1808227"/>
            <a:ext cx="6343785" cy="365749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800284" y="1860266"/>
            <a:ext cx="2413400" cy="1611899"/>
          </a:xfrm>
          <a:prstGeom prst="roundRect">
            <a:avLst/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288058" y="3896017"/>
            <a:ext cx="14378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25C6FF"/>
                </a:solidFill>
              </a:rPr>
              <a:t>Pin Modes</a:t>
            </a:r>
            <a:endParaRPr lang="en-US" sz="2600" dirty="0">
              <a:solidFill>
                <a:srgbClr val="25C6FF"/>
              </a:solidFill>
            </a:endParaRPr>
          </a:p>
        </p:txBody>
      </p:sp>
      <p:cxnSp>
        <p:nvCxnSpPr>
          <p:cNvPr id="24" name="Straight Connector 23"/>
          <p:cNvCxnSpPr>
            <a:stCxn id="23" idx="0"/>
            <a:endCxn id="21" idx="2"/>
          </p:cNvCxnSpPr>
          <p:nvPr/>
        </p:nvCxnSpPr>
        <p:spPr>
          <a:xfrm flipV="1">
            <a:off x="4006984" y="3472165"/>
            <a:ext cx="0" cy="423852"/>
          </a:xfrm>
          <a:prstGeom prst="line">
            <a:avLst/>
          </a:prstGeom>
          <a:ln w="38100">
            <a:solidFill>
              <a:srgbClr val="25C6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83146" y="3896017"/>
            <a:ext cx="16630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Pin Number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374699" y="1867142"/>
            <a:ext cx="479943" cy="1605024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9" idx="0"/>
            <a:endCxn id="30" idx="2"/>
          </p:cNvCxnSpPr>
          <p:nvPr/>
        </p:nvCxnSpPr>
        <p:spPr>
          <a:xfrm flipV="1">
            <a:off x="2614670" y="3472166"/>
            <a:ext cx="1" cy="423851"/>
          </a:xfrm>
          <a:prstGeom prst="line">
            <a:avLst/>
          </a:prstGeom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40347" y="1195241"/>
            <a:ext cx="53524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MSP432 Pin Descriptions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339263" y="2197769"/>
            <a:ext cx="2470483" cy="3267954"/>
          </a:xfrm>
          <a:prstGeom prst="roundRect">
            <a:avLst>
              <a:gd name="adj" fmla="val 1731"/>
            </a:avLst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614670" y="5749586"/>
            <a:ext cx="549784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Port P1Sel0.x /P1Sel1.x registers Select Mode for each Pin in Port</a:t>
            </a:r>
            <a:endParaRPr lang="en-US" sz="2600" dirty="0">
              <a:solidFill>
                <a:srgbClr val="FFFF00"/>
              </a:solidFill>
            </a:endParaRPr>
          </a:p>
        </p:txBody>
      </p:sp>
      <p:cxnSp>
        <p:nvCxnSpPr>
          <p:cNvPr id="53" name="Straight Connector 52"/>
          <p:cNvCxnSpPr>
            <a:stCxn id="23" idx="3"/>
            <a:endCxn id="47" idx="1"/>
          </p:cNvCxnSpPr>
          <p:nvPr/>
        </p:nvCxnSpPr>
        <p:spPr>
          <a:xfrm flipV="1">
            <a:off x="4725909" y="3831746"/>
            <a:ext cx="2613354" cy="510547"/>
          </a:xfrm>
          <a:prstGeom prst="line">
            <a:avLst/>
          </a:prstGeom>
          <a:ln w="38100">
            <a:solidFill>
              <a:srgbClr val="25C6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51" idx="3"/>
            <a:endCxn id="58" idx="2"/>
          </p:cNvCxnSpPr>
          <p:nvPr/>
        </p:nvCxnSpPr>
        <p:spPr>
          <a:xfrm flipV="1">
            <a:off x="8112511" y="5529994"/>
            <a:ext cx="3132806" cy="665868"/>
          </a:xfrm>
          <a:prstGeom prst="bentConnector2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10507579" y="2262040"/>
            <a:ext cx="1475476" cy="3267954"/>
          </a:xfrm>
          <a:prstGeom prst="roundRect">
            <a:avLst>
              <a:gd name="adj" fmla="val 1731"/>
            </a:avLst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1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LED [S6a]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9" y="1282847"/>
            <a:ext cx="5691942" cy="1143903"/>
          </a:xfrm>
        </p:spPr>
        <p:txBody>
          <a:bodyPr/>
          <a:lstStyle/>
          <a:p>
            <a:r>
              <a:rPr lang="en-US" dirty="0"/>
              <a:t>To configure LED on P1.0</a:t>
            </a:r>
            <a:r>
              <a:rPr lang="en-US" baseline="30000" dirty="0"/>
              <a:t>1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741" y="1206441"/>
            <a:ext cx="5976257" cy="3960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42" y="5467156"/>
            <a:ext cx="5976257" cy="10758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799" y="5610038"/>
            <a:ext cx="553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Also Required to Set Pin to I/O Mode (P1SELx). This is set by default</a:t>
            </a:r>
          </a:p>
        </p:txBody>
      </p:sp>
    </p:spTree>
    <p:extLst>
      <p:ext uri="{BB962C8B-B14F-4D97-AF65-F5344CB8AC3E}">
        <p14:creationId xmlns:p14="http://schemas.microsoft.com/office/powerpoint/2010/main" val="351307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LED [S6b]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9" y="1282847"/>
            <a:ext cx="5691942" cy="1482457"/>
          </a:xfrm>
        </p:spPr>
        <p:txBody>
          <a:bodyPr/>
          <a:lstStyle/>
          <a:p>
            <a:r>
              <a:rPr lang="en-US" dirty="0"/>
              <a:t>To configure LED on P1.0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Set direction to output (</a:t>
            </a:r>
            <a:r>
              <a:rPr lang="en-US" dirty="0">
                <a:solidFill>
                  <a:srgbClr val="25C6FF"/>
                </a:solidFill>
              </a:rPr>
              <a:t>P1DIR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89741" y="1206441"/>
            <a:ext cx="5976257" cy="3960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42" y="5467156"/>
            <a:ext cx="5976257" cy="10758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799" y="5610038"/>
            <a:ext cx="553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Also Required to Set Pin to I/O Mode (P1SELx). This is set by default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637867" y="1966383"/>
            <a:ext cx="316385" cy="259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117124" y="2222648"/>
            <a:ext cx="794976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80684" y="2559243"/>
            <a:ext cx="2606842" cy="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882467" y="2195392"/>
            <a:ext cx="4567" cy="38905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490200" y="2531897"/>
            <a:ext cx="2227" cy="56690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23617" y="1949930"/>
            <a:ext cx="245533" cy="27271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15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LED [S6c]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9" y="1282847"/>
            <a:ext cx="5691942" cy="2410916"/>
          </a:xfrm>
        </p:spPr>
        <p:txBody>
          <a:bodyPr/>
          <a:lstStyle/>
          <a:p>
            <a:r>
              <a:rPr lang="en-US" dirty="0"/>
              <a:t>To configure LED on P1.0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Set direction to output (</a:t>
            </a:r>
            <a:r>
              <a:rPr lang="en-US" dirty="0">
                <a:solidFill>
                  <a:srgbClr val="25C6FF"/>
                </a:solidFill>
              </a:rPr>
              <a:t>P1DIR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Set P1.0 output to high (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P1OUT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89741" y="1206441"/>
            <a:ext cx="5976257" cy="3960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42" y="5467156"/>
            <a:ext cx="5976257" cy="10758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799" y="5610038"/>
            <a:ext cx="553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Also Required to Set Pin to I/O Mode (P1SELx). This is set by default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146758" y="3186646"/>
            <a:ext cx="4588042" cy="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07768" y="6015789"/>
            <a:ext cx="4010527" cy="2406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54252" y="2910367"/>
            <a:ext cx="192506" cy="25225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633410" y="2911451"/>
            <a:ext cx="320842" cy="802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637867" y="1966383"/>
            <a:ext cx="316385" cy="259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117124" y="2222648"/>
            <a:ext cx="794976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880684" y="2559243"/>
            <a:ext cx="2606842" cy="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882467" y="2195392"/>
            <a:ext cx="4567" cy="38905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0490200" y="2531897"/>
            <a:ext cx="2227" cy="56690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923617" y="1949930"/>
            <a:ext cx="245533" cy="27271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59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Peripherals [S1a]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9" y="1282846"/>
            <a:ext cx="6009539" cy="4206280"/>
          </a:xfrm>
        </p:spPr>
        <p:txBody>
          <a:bodyPr/>
          <a:lstStyle/>
          <a:p>
            <a:r>
              <a:rPr lang="en-US" sz="2600" dirty="0">
                <a:solidFill>
                  <a:srgbClr val="25C6FF"/>
                </a:solidFill>
              </a:rPr>
              <a:t>Peripherals</a:t>
            </a:r>
            <a:r>
              <a:rPr lang="en-US" sz="2600" dirty="0">
                <a:solidFill>
                  <a:schemeClr val="bg1"/>
                </a:solidFill>
              </a:rPr>
              <a:t>: External to CPU specialized support hardware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Similar process to configure peripherals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Pointers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Memory Reads/Writes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 of Bit Manipulation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207338" y="1208004"/>
            <a:ext cx="5315187" cy="40939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200" b="1" dirty="0"/>
              <a:t>Microcontroller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10088447" y="1461360"/>
            <a:ext cx="1331824" cy="1047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Flash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7207150" y="1743374"/>
            <a:ext cx="1363160" cy="112448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134" name="Left-Up Arrow 133"/>
          <p:cNvSpPr/>
          <p:nvPr/>
        </p:nvSpPr>
        <p:spPr>
          <a:xfrm>
            <a:off x="6379864" y="1359666"/>
            <a:ext cx="2985058" cy="2370450"/>
          </a:xfrm>
          <a:prstGeom prst="leftUpArrow">
            <a:avLst>
              <a:gd name="adj1" fmla="val 3214"/>
              <a:gd name="adj2" fmla="val 5840"/>
              <a:gd name="adj3" fmla="val 97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Up Arrow 134"/>
          <p:cNvSpPr/>
          <p:nvPr/>
        </p:nvSpPr>
        <p:spPr>
          <a:xfrm>
            <a:off x="7718352" y="2867863"/>
            <a:ext cx="301396" cy="766359"/>
          </a:xfrm>
          <a:prstGeom prst="upArrow">
            <a:avLst>
              <a:gd name="adj1" fmla="val 22221"/>
              <a:gd name="adj2" fmla="val 708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Up Arrow 136"/>
          <p:cNvSpPr/>
          <p:nvPr/>
        </p:nvSpPr>
        <p:spPr>
          <a:xfrm rot="5400000">
            <a:off x="9547400" y="1660680"/>
            <a:ext cx="229869" cy="865154"/>
          </a:xfrm>
          <a:prstGeom prst="upArrow">
            <a:avLst>
              <a:gd name="adj1" fmla="val 38159"/>
              <a:gd name="adj2" fmla="val 936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Up Arrow 137"/>
          <p:cNvSpPr/>
          <p:nvPr/>
        </p:nvSpPr>
        <p:spPr>
          <a:xfrm rot="10800000">
            <a:off x="7219488" y="3619650"/>
            <a:ext cx="267085" cy="612822"/>
          </a:xfrm>
          <a:prstGeom prst="upArrow">
            <a:avLst>
              <a:gd name="adj1" fmla="val 22221"/>
              <a:gd name="adj2" fmla="val 7952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6672559" y="4232472"/>
            <a:ext cx="1467739" cy="10052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Peripherals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10088447" y="2640039"/>
            <a:ext cx="1331824" cy="1047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141" name="Up Arrow 140"/>
          <p:cNvSpPr/>
          <p:nvPr/>
        </p:nvSpPr>
        <p:spPr>
          <a:xfrm rot="5400000">
            <a:off x="9507296" y="2759558"/>
            <a:ext cx="229869" cy="865154"/>
          </a:xfrm>
          <a:prstGeom prst="upArrow">
            <a:avLst>
              <a:gd name="adj1" fmla="val 38159"/>
              <a:gd name="adj2" fmla="val 936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342193" y="2193845"/>
            <a:ext cx="1093073" cy="499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59891" y="4639027"/>
            <a:ext cx="1093073" cy="499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6859891" y="4599124"/>
            <a:ext cx="1159857" cy="53985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1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LED [S6d]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9" y="1282847"/>
            <a:ext cx="5691942" cy="3924151"/>
          </a:xfrm>
        </p:spPr>
        <p:txBody>
          <a:bodyPr/>
          <a:lstStyle/>
          <a:p>
            <a:r>
              <a:rPr lang="en-US" dirty="0"/>
              <a:t>To configure LED on P1.0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Set direction to output (</a:t>
            </a:r>
            <a:r>
              <a:rPr lang="en-US" dirty="0">
                <a:solidFill>
                  <a:srgbClr val="25C6FF"/>
                </a:solidFill>
              </a:rPr>
              <a:t>P1DIR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Set P1.0 output to high (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P1OUT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To turn on LED, </a:t>
            </a:r>
            <a:r>
              <a:rPr lang="en-US" dirty="0">
                <a:solidFill>
                  <a:srgbClr val="25C6FF"/>
                </a:solidFill>
              </a:rPr>
              <a:t>P1.0_LED1 </a:t>
            </a:r>
            <a:r>
              <a:rPr lang="en-US" dirty="0">
                <a:solidFill>
                  <a:schemeClr val="bg1"/>
                </a:solidFill>
              </a:rPr>
              <a:t>voltage needs to be a Logical HIGH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VCC(3.3v)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89741" y="1206441"/>
            <a:ext cx="5976257" cy="3960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42" y="5467156"/>
            <a:ext cx="5976257" cy="10758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799" y="5610038"/>
            <a:ext cx="553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Also Required to Set Pin to I/O Mode (P1SELx). This is set by default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146758" y="3186646"/>
            <a:ext cx="4588042" cy="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07768" y="6015789"/>
            <a:ext cx="4010527" cy="2406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54252" y="2910367"/>
            <a:ext cx="192506" cy="25225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633410" y="2911451"/>
            <a:ext cx="320842" cy="802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637867" y="1966383"/>
            <a:ext cx="316385" cy="259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117124" y="2222648"/>
            <a:ext cx="794976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880684" y="2559243"/>
            <a:ext cx="2606842" cy="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882467" y="2195392"/>
            <a:ext cx="4567" cy="38905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0490200" y="2531897"/>
            <a:ext cx="2227" cy="56690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923617" y="1949930"/>
            <a:ext cx="245533" cy="27271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595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LED [S6e]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9" y="1282847"/>
            <a:ext cx="5691942" cy="3924151"/>
          </a:xfrm>
        </p:spPr>
        <p:txBody>
          <a:bodyPr/>
          <a:lstStyle/>
          <a:p>
            <a:r>
              <a:rPr lang="en-US" dirty="0"/>
              <a:t>To configure LED on P1.0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Set direction to output (</a:t>
            </a:r>
            <a:r>
              <a:rPr lang="en-US" dirty="0">
                <a:solidFill>
                  <a:srgbClr val="25C6FF"/>
                </a:solidFill>
              </a:rPr>
              <a:t>P1DIR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Set P1.0 output to high (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P1OUT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To turn on LED, </a:t>
            </a:r>
            <a:r>
              <a:rPr lang="en-US" dirty="0">
                <a:solidFill>
                  <a:srgbClr val="25C6FF"/>
                </a:solidFill>
              </a:rPr>
              <a:t>P1.0_LED1 </a:t>
            </a:r>
            <a:r>
              <a:rPr lang="en-US" dirty="0">
                <a:solidFill>
                  <a:schemeClr val="bg1"/>
                </a:solidFill>
              </a:rPr>
              <a:t>voltage needs to be a Logical HIGH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VCC(3.3v)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89741" y="1206441"/>
            <a:ext cx="5976257" cy="3960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742" y="5467156"/>
            <a:ext cx="5976257" cy="10758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799" y="5610038"/>
            <a:ext cx="5537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Also Required to Set Pin to I/O Mode (</a:t>
            </a:r>
            <a:r>
              <a:rPr lang="en-US" dirty="0">
                <a:solidFill>
                  <a:srgbClr val="FFCC00"/>
                </a:solidFill>
              </a:rPr>
              <a:t>P1SELx</a:t>
            </a:r>
            <a:r>
              <a:rPr lang="en-US" dirty="0">
                <a:solidFill>
                  <a:schemeClr val="bg1"/>
                </a:solidFill>
              </a:rPr>
              <a:t>). This is set by default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146758" y="3186646"/>
            <a:ext cx="4588042" cy="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07768" y="6015789"/>
            <a:ext cx="4010527" cy="2406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54252" y="2910367"/>
            <a:ext cx="192506" cy="25225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633410" y="2911451"/>
            <a:ext cx="320842" cy="802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637867" y="1966383"/>
            <a:ext cx="316385" cy="259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117124" y="2222648"/>
            <a:ext cx="794976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880684" y="2559243"/>
            <a:ext cx="2606842" cy="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882467" y="2195392"/>
            <a:ext cx="4567" cy="38905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0490200" y="2531897"/>
            <a:ext cx="2227" cy="56690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923617" y="1949930"/>
            <a:ext cx="245533" cy="27271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692706" y="3664778"/>
            <a:ext cx="261546" cy="646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679488" y="3826000"/>
            <a:ext cx="353677" cy="921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046383" y="3535251"/>
            <a:ext cx="0" cy="29074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954252" y="3549691"/>
            <a:ext cx="0" cy="13093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954252" y="2587857"/>
            <a:ext cx="6440" cy="23680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067248" y="2530699"/>
            <a:ext cx="0" cy="35112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805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IO Port [S7a]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1282847"/>
            <a:ext cx="5737334" cy="2998257"/>
          </a:xfrm>
        </p:spPr>
        <p:txBody>
          <a:bodyPr/>
          <a:lstStyle/>
          <a:p>
            <a:r>
              <a:rPr lang="en-US" dirty="0"/>
              <a:t>Technical reference manual provides configuration steps</a:t>
            </a:r>
          </a:p>
          <a:p>
            <a:pPr lvl="1"/>
            <a:endParaRPr lang="en-US" dirty="0"/>
          </a:p>
          <a:p>
            <a:r>
              <a:rPr lang="en-US" dirty="0"/>
              <a:t>Digital IO has own section</a:t>
            </a:r>
          </a:p>
          <a:p>
            <a:pPr lvl="1"/>
            <a:r>
              <a:rPr lang="en-US" dirty="0"/>
              <a:t>Important to read through this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67" y="1282847"/>
            <a:ext cx="5874202" cy="52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28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IO Port [S7b]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1282847"/>
            <a:ext cx="5737334" cy="4765407"/>
          </a:xfrm>
        </p:spPr>
        <p:txBody>
          <a:bodyPr/>
          <a:lstStyle/>
          <a:p>
            <a:r>
              <a:rPr lang="en-US" dirty="0"/>
              <a:t>Two important registers</a:t>
            </a:r>
          </a:p>
          <a:p>
            <a:pPr lvl="1"/>
            <a:r>
              <a:rPr lang="en-US" dirty="0"/>
              <a:t>IO Direction Register (</a:t>
            </a:r>
            <a:r>
              <a:rPr lang="en-US" dirty="0">
                <a:solidFill>
                  <a:srgbClr val="25C6FF"/>
                </a:solidFill>
              </a:rPr>
              <a:t>P1DIR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IO Output Register (</a:t>
            </a:r>
            <a:r>
              <a:rPr lang="en-US" dirty="0">
                <a:solidFill>
                  <a:srgbClr val="25C6FF"/>
                </a:solidFill>
              </a:rPr>
              <a:t>P1OUT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Register section provides the software configuration steps using Bit Manipulation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58" y="1074700"/>
            <a:ext cx="5168068" cy="538441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224337" y="3320716"/>
            <a:ext cx="5462337" cy="641684"/>
          </a:xfrm>
          <a:prstGeom prst="roundRect">
            <a:avLst>
              <a:gd name="adj" fmla="val 1731"/>
            </a:avLst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94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IO Port [S7c]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1282847"/>
            <a:ext cx="5468199" cy="5109091"/>
          </a:xfrm>
        </p:spPr>
        <p:txBody>
          <a:bodyPr/>
          <a:lstStyle/>
          <a:p>
            <a:r>
              <a:rPr lang="en-US" dirty="0"/>
              <a:t>Two important registers</a:t>
            </a:r>
          </a:p>
          <a:p>
            <a:pPr lvl="1"/>
            <a:r>
              <a:rPr lang="en-US" dirty="0"/>
              <a:t>IO Direction Register (</a:t>
            </a:r>
            <a:r>
              <a:rPr lang="en-US" dirty="0" err="1">
                <a:solidFill>
                  <a:srgbClr val="25C6FF"/>
                </a:solidFill>
              </a:rPr>
              <a:t>PxDIR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IO Output Register (</a:t>
            </a:r>
            <a:r>
              <a:rPr lang="en-US" dirty="0" err="1">
                <a:solidFill>
                  <a:srgbClr val="25C6FF"/>
                </a:solidFill>
              </a:rPr>
              <a:t>PxOUT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PxOUT</a:t>
            </a:r>
            <a:r>
              <a:rPr lang="en-US" dirty="0"/>
              <a:t>, </a:t>
            </a:r>
            <a:r>
              <a:rPr lang="en-US" dirty="0" err="1"/>
              <a:t>PxDIR</a:t>
            </a:r>
            <a:endParaRPr lang="en-US" dirty="0"/>
          </a:p>
          <a:p>
            <a:pPr lvl="1"/>
            <a:r>
              <a:rPr lang="en-US" dirty="0"/>
              <a:t>x = Port Number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P2OUT</a:t>
            </a:r>
          </a:p>
          <a:p>
            <a:pPr lvl="1"/>
            <a:r>
              <a:rPr lang="en-US" dirty="0"/>
              <a:t>P1DIR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68" y="3759276"/>
            <a:ext cx="6319704" cy="2808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968" y="1338738"/>
            <a:ext cx="6317055" cy="222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9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P1DIR Register [S8a]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1282847"/>
            <a:ext cx="8903867" cy="1482457"/>
          </a:xfrm>
        </p:spPr>
        <p:txBody>
          <a:bodyPr/>
          <a:lstStyle/>
          <a:p>
            <a:r>
              <a:rPr lang="en-US" dirty="0"/>
              <a:t>Port Direction Register sets pin to:</a:t>
            </a:r>
          </a:p>
          <a:p>
            <a:pPr lvl="1"/>
            <a:r>
              <a:rPr lang="en-US" dirty="0">
                <a:solidFill>
                  <a:srgbClr val="25C6FF"/>
                </a:solidFill>
              </a:rPr>
              <a:t>0</a:t>
            </a:r>
            <a:r>
              <a:rPr lang="en-US" dirty="0"/>
              <a:t>: an input</a:t>
            </a:r>
          </a:p>
          <a:p>
            <a:pPr lvl="1"/>
            <a:r>
              <a:rPr lang="en-US" dirty="0">
                <a:solidFill>
                  <a:srgbClr val="25C6FF"/>
                </a:solidFill>
              </a:rPr>
              <a:t>1</a:t>
            </a:r>
            <a:r>
              <a:rPr lang="en-US" dirty="0"/>
              <a:t>: an 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842" y="3430498"/>
            <a:ext cx="8118025" cy="285884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773332" y="5334000"/>
            <a:ext cx="4893735" cy="955346"/>
          </a:xfrm>
          <a:prstGeom prst="roundRect">
            <a:avLst>
              <a:gd name="adj" fmla="val 1731"/>
            </a:avLst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2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P1DIR Register [S8b]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1282847"/>
            <a:ext cx="8903867" cy="1482457"/>
          </a:xfrm>
        </p:spPr>
        <p:txBody>
          <a:bodyPr/>
          <a:lstStyle/>
          <a:p>
            <a:r>
              <a:rPr lang="en-US" dirty="0"/>
              <a:t>Port Direction Register sets pin to:</a:t>
            </a:r>
          </a:p>
          <a:p>
            <a:pPr lvl="1"/>
            <a:r>
              <a:rPr lang="en-US" dirty="0">
                <a:solidFill>
                  <a:srgbClr val="25C6FF"/>
                </a:solidFill>
              </a:rPr>
              <a:t>0</a:t>
            </a:r>
            <a:r>
              <a:rPr lang="en-US" dirty="0"/>
              <a:t>: an input</a:t>
            </a:r>
          </a:p>
          <a:p>
            <a:pPr lvl="1"/>
            <a:r>
              <a:rPr lang="en-US" dirty="0">
                <a:solidFill>
                  <a:srgbClr val="25C6FF"/>
                </a:solidFill>
              </a:rPr>
              <a:t>1</a:t>
            </a:r>
            <a:r>
              <a:rPr lang="en-US" dirty="0"/>
              <a:t>: an 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842" y="3430498"/>
            <a:ext cx="8118025" cy="28588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7154" y="2166324"/>
            <a:ext cx="5288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Configure P1.0 output */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dirty="0">
                <a:solidFill>
                  <a:srgbClr val="25C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|= BIT0;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73332" y="5334000"/>
            <a:ext cx="4893735" cy="955346"/>
          </a:xfrm>
          <a:prstGeom prst="roundRect">
            <a:avLst>
              <a:gd name="adj" fmla="val 1731"/>
            </a:avLst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34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P1DIR Register [S8a]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1282847"/>
            <a:ext cx="8903867" cy="1482457"/>
          </a:xfrm>
        </p:spPr>
        <p:txBody>
          <a:bodyPr/>
          <a:lstStyle/>
          <a:p>
            <a:r>
              <a:rPr lang="en-US" dirty="0"/>
              <a:t>Port Direction Register sets pin to:</a:t>
            </a:r>
          </a:p>
          <a:p>
            <a:pPr lvl="1"/>
            <a:r>
              <a:rPr lang="en-US" dirty="0">
                <a:solidFill>
                  <a:srgbClr val="25C6FF"/>
                </a:solidFill>
              </a:rPr>
              <a:t>0: </a:t>
            </a:r>
            <a:r>
              <a:rPr lang="en-US" dirty="0"/>
              <a:t>an input</a:t>
            </a:r>
          </a:p>
          <a:p>
            <a:pPr lvl="1"/>
            <a:r>
              <a:rPr lang="en-US" dirty="0">
                <a:solidFill>
                  <a:srgbClr val="25C6FF"/>
                </a:solidFill>
              </a:rPr>
              <a:t>1: </a:t>
            </a:r>
            <a:r>
              <a:rPr lang="en-US" dirty="0"/>
              <a:t>an 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842" y="3430498"/>
            <a:ext cx="8118025" cy="28588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7154" y="2166324"/>
            <a:ext cx="5288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Configure P1.0 output */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dirty="0">
                <a:solidFill>
                  <a:srgbClr val="25C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|= BIT0;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77470" y="4618818"/>
            <a:ext cx="7686396" cy="353817"/>
          </a:xfrm>
          <a:prstGeom prst="roundRect">
            <a:avLst>
              <a:gd name="adj" fmla="val 1731"/>
            </a:avLst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7867" y="4149395"/>
            <a:ext cx="2342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25C6FF"/>
                </a:solidFill>
              </a:rPr>
              <a:t>rw-0</a:t>
            </a:r>
            <a:r>
              <a:rPr lang="en-US" sz="2600" b="1" dirty="0">
                <a:solidFill>
                  <a:srgbClr val="25C6FF"/>
                </a:solidFill>
                <a:sym typeface="Wingdings" panose="05000000000000000000" pitchFamily="2" charset="2"/>
              </a:rPr>
              <a:t>: </a:t>
            </a:r>
            <a:r>
              <a:rPr lang="en-US" sz="2600" b="1" dirty="0">
                <a:solidFill>
                  <a:srgbClr val="25C6FF"/>
                </a:solidFill>
              </a:rPr>
              <a:t>Bit is Read/Write &amp;</a:t>
            </a:r>
          </a:p>
          <a:p>
            <a:pPr algn="ctr"/>
            <a:r>
              <a:rPr lang="en-US" sz="2600" b="1" dirty="0">
                <a:solidFill>
                  <a:srgbClr val="25C6FF"/>
                </a:solidFill>
              </a:rPr>
              <a:t>defaults to 0</a:t>
            </a:r>
            <a:endParaRPr lang="en-US" sz="2600" dirty="0">
              <a:solidFill>
                <a:srgbClr val="25C6FF"/>
              </a:solidFill>
            </a:endParaRPr>
          </a:p>
        </p:txBody>
      </p:sp>
      <p:cxnSp>
        <p:nvCxnSpPr>
          <p:cNvPr id="11" name="Straight Connector 10"/>
          <p:cNvCxnSpPr>
            <a:stCxn id="10" idx="3"/>
            <a:endCxn id="9" idx="1"/>
          </p:cNvCxnSpPr>
          <p:nvPr/>
        </p:nvCxnSpPr>
        <p:spPr>
          <a:xfrm>
            <a:off x="2650067" y="4795726"/>
            <a:ext cx="1127403" cy="1"/>
          </a:xfrm>
          <a:prstGeom prst="line">
            <a:avLst/>
          </a:prstGeom>
          <a:ln w="38100">
            <a:solidFill>
              <a:srgbClr val="25C6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773332" y="5334000"/>
            <a:ext cx="4893735" cy="955346"/>
          </a:xfrm>
          <a:prstGeom prst="roundRect">
            <a:avLst>
              <a:gd name="adj" fmla="val 1731"/>
            </a:avLst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92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P1OUT Register [S9a]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1282847"/>
            <a:ext cx="8607533" cy="1482457"/>
          </a:xfrm>
        </p:spPr>
        <p:txBody>
          <a:bodyPr/>
          <a:lstStyle/>
          <a:p>
            <a:r>
              <a:rPr lang="en-US" dirty="0"/>
              <a:t>Port Output Register sets output to:</a:t>
            </a:r>
          </a:p>
          <a:p>
            <a:pPr lvl="1"/>
            <a:r>
              <a:rPr lang="en-US" dirty="0">
                <a:solidFill>
                  <a:srgbClr val="25C6FF"/>
                </a:solidFill>
              </a:rPr>
              <a:t>0</a:t>
            </a:r>
            <a:r>
              <a:rPr lang="en-US" dirty="0"/>
              <a:t>: Output set to LOW (GND)</a:t>
            </a:r>
          </a:p>
          <a:p>
            <a:pPr lvl="1"/>
            <a:r>
              <a:rPr lang="en-US" dirty="0">
                <a:solidFill>
                  <a:srgbClr val="25C6FF"/>
                </a:solidFill>
              </a:rPr>
              <a:t>1</a:t>
            </a:r>
            <a:r>
              <a:rPr lang="en-US" dirty="0"/>
              <a:t>: Output set to HIGH (VCC)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870" y="3031067"/>
            <a:ext cx="7767195" cy="345208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323667" y="4936744"/>
            <a:ext cx="4495799" cy="1546408"/>
          </a:xfrm>
          <a:prstGeom prst="roundRect">
            <a:avLst>
              <a:gd name="adj" fmla="val 1731"/>
            </a:avLst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0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P1OUT Register [S9b]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1282847"/>
            <a:ext cx="8607533" cy="1482457"/>
          </a:xfrm>
        </p:spPr>
        <p:txBody>
          <a:bodyPr/>
          <a:lstStyle/>
          <a:p>
            <a:r>
              <a:rPr lang="en-US" dirty="0"/>
              <a:t>Port Output Register sets output to:</a:t>
            </a:r>
          </a:p>
          <a:p>
            <a:pPr lvl="1"/>
            <a:r>
              <a:rPr lang="en-US" dirty="0">
                <a:solidFill>
                  <a:srgbClr val="25C6FF"/>
                </a:solidFill>
              </a:rPr>
              <a:t>0</a:t>
            </a:r>
            <a:r>
              <a:rPr lang="en-US" dirty="0"/>
              <a:t>: Output set to LOW (GND)</a:t>
            </a:r>
          </a:p>
          <a:p>
            <a:pPr lvl="1"/>
            <a:r>
              <a:rPr lang="en-US" dirty="0">
                <a:solidFill>
                  <a:srgbClr val="25C6FF"/>
                </a:solidFill>
              </a:rPr>
              <a:t>1</a:t>
            </a:r>
            <a:r>
              <a:rPr lang="en-US" dirty="0"/>
              <a:t>: Output set to HIGH (VCC)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870" y="3031067"/>
            <a:ext cx="7767195" cy="3452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185" y="3602948"/>
            <a:ext cx="3869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Configure P1.0 output */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dirty="0">
                <a:solidFill>
                  <a:srgbClr val="25C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|= BIT0;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Set P1.0 HIGH */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</a:t>
            </a:r>
            <a:r>
              <a:rPr lang="en-US" sz="24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2400" dirty="0">
                <a:solidFill>
                  <a:srgbClr val="25C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|= BIT0;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23667" y="4936744"/>
            <a:ext cx="4495799" cy="1546408"/>
          </a:xfrm>
          <a:prstGeom prst="roundRect">
            <a:avLst>
              <a:gd name="adj" fmla="val 1731"/>
            </a:avLst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6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Peripherals [S1b]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9" y="1282846"/>
            <a:ext cx="6009539" cy="5257850"/>
          </a:xfrm>
        </p:spPr>
        <p:txBody>
          <a:bodyPr/>
          <a:lstStyle/>
          <a:p>
            <a:r>
              <a:rPr lang="en-US" sz="2600" dirty="0">
                <a:solidFill>
                  <a:srgbClr val="25C6FF"/>
                </a:solidFill>
              </a:rPr>
              <a:t>Peripherals</a:t>
            </a:r>
            <a:r>
              <a:rPr lang="en-US" sz="2600" dirty="0">
                <a:solidFill>
                  <a:schemeClr val="bg1"/>
                </a:solidFill>
              </a:rPr>
              <a:t>: External to CPU specialized support hardware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Similar process to configure peripherals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Pointers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Memory Reads/Writes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 of Bit Manipulation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GPIO – General Purpose </a:t>
            </a:r>
            <a:r>
              <a:rPr lang="en-US" dirty="0" err="1">
                <a:solidFill>
                  <a:schemeClr val="bg1"/>
                </a:solidFill>
              </a:rPr>
              <a:t>Input/Output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207338" y="1208004"/>
            <a:ext cx="5315187" cy="40939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200" b="1" dirty="0"/>
              <a:t>Microcontroller</a:t>
            </a:r>
          </a:p>
        </p:txBody>
      </p:sp>
      <p:sp>
        <p:nvSpPr>
          <p:cNvPr id="84" name="Rectangle 83"/>
          <p:cNvSpPr/>
          <p:nvPr/>
        </p:nvSpPr>
        <p:spPr>
          <a:xfrm>
            <a:off x="8363029" y="4232472"/>
            <a:ext cx="1309404" cy="10052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GPIO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0088447" y="1461360"/>
            <a:ext cx="1331824" cy="1047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Flash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207150" y="1743374"/>
            <a:ext cx="1363160" cy="112448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87" name="Left-Up Arrow 86"/>
          <p:cNvSpPr/>
          <p:nvPr/>
        </p:nvSpPr>
        <p:spPr>
          <a:xfrm>
            <a:off x="6379864" y="1359666"/>
            <a:ext cx="2985058" cy="2370450"/>
          </a:xfrm>
          <a:prstGeom prst="leftUpArrow">
            <a:avLst>
              <a:gd name="adj1" fmla="val 3214"/>
              <a:gd name="adj2" fmla="val 5840"/>
              <a:gd name="adj3" fmla="val 97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Up Arrow 87"/>
          <p:cNvSpPr/>
          <p:nvPr/>
        </p:nvSpPr>
        <p:spPr>
          <a:xfrm>
            <a:off x="7718352" y="2867863"/>
            <a:ext cx="301396" cy="766359"/>
          </a:xfrm>
          <a:prstGeom prst="upArrow">
            <a:avLst>
              <a:gd name="adj1" fmla="val 22221"/>
              <a:gd name="adj2" fmla="val 708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Up Arrow 88"/>
          <p:cNvSpPr/>
          <p:nvPr/>
        </p:nvSpPr>
        <p:spPr>
          <a:xfrm rot="10800000">
            <a:off x="8895619" y="3619650"/>
            <a:ext cx="267085" cy="612822"/>
          </a:xfrm>
          <a:prstGeom prst="upArrow">
            <a:avLst>
              <a:gd name="adj1" fmla="val 22221"/>
              <a:gd name="adj2" fmla="val 7952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Up Arrow 89"/>
          <p:cNvSpPr/>
          <p:nvPr/>
        </p:nvSpPr>
        <p:spPr>
          <a:xfrm rot="5400000">
            <a:off x="9547400" y="1660680"/>
            <a:ext cx="229869" cy="865154"/>
          </a:xfrm>
          <a:prstGeom prst="upArrow">
            <a:avLst>
              <a:gd name="adj1" fmla="val 38159"/>
              <a:gd name="adj2" fmla="val 936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Up Arrow 90"/>
          <p:cNvSpPr/>
          <p:nvPr/>
        </p:nvSpPr>
        <p:spPr>
          <a:xfrm rot="10800000">
            <a:off x="7219488" y="3619650"/>
            <a:ext cx="267085" cy="612822"/>
          </a:xfrm>
          <a:prstGeom prst="upArrow">
            <a:avLst>
              <a:gd name="adj1" fmla="val 22221"/>
              <a:gd name="adj2" fmla="val 7952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672559" y="4232472"/>
            <a:ext cx="1467739" cy="10052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Peripherals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0088447" y="2640039"/>
            <a:ext cx="1331824" cy="1047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SRAM</a:t>
            </a:r>
          </a:p>
        </p:txBody>
      </p:sp>
      <p:sp>
        <p:nvSpPr>
          <p:cNvPr id="94" name="Up Arrow 93"/>
          <p:cNvSpPr/>
          <p:nvPr/>
        </p:nvSpPr>
        <p:spPr>
          <a:xfrm rot="5400000">
            <a:off x="9507296" y="2759558"/>
            <a:ext cx="229869" cy="865154"/>
          </a:xfrm>
          <a:prstGeom prst="upArrow">
            <a:avLst>
              <a:gd name="adj1" fmla="val 38159"/>
              <a:gd name="adj2" fmla="val 936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8469632" y="4599124"/>
            <a:ext cx="1093073" cy="499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342193" y="2193845"/>
            <a:ext cx="1093073" cy="499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859891" y="4639027"/>
            <a:ext cx="1093073" cy="4999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6859891" y="4599124"/>
            <a:ext cx="1159857" cy="53985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8435266" y="4610002"/>
            <a:ext cx="1159857" cy="53985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637603" y="5699992"/>
            <a:ext cx="762000" cy="537411"/>
          </a:xfrm>
          <a:prstGeom prst="rect">
            <a:avLst/>
          </a:prstGeom>
          <a:solidFill>
            <a:srgbClr val="FF505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</a:t>
            </a:r>
          </a:p>
        </p:txBody>
      </p:sp>
      <p:cxnSp>
        <p:nvCxnSpPr>
          <p:cNvPr id="110" name="Straight Arrow Connector 109"/>
          <p:cNvCxnSpPr>
            <a:stCxn id="84" idx="2"/>
            <a:endCxn id="109" idx="0"/>
          </p:cNvCxnSpPr>
          <p:nvPr/>
        </p:nvCxnSpPr>
        <p:spPr>
          <a:xfrm>
            <a:off x="9017731" y="5237747"/>
            <a:ext cx="872" cy="462245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7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5664200" y="1282847"/>
            <a:ext cx="6146820" cy="4195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Microcontroller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Output Systems [S2a]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1282847"/>
            <a:ext cx="5349444" cy="2875146"/>
          </a:xfrm>
        </p:spPr>
        <p:txBody>
          <a:bodyPr/>
          <a:lstStyle/>
          <a:p>
            <a:r>
              <a:rPr lang="en-US" sz="2600" dirty="0">
                <a:solidFill>
                  <a:srgbClr val="25C6FF"/>
                </a:solidFill>
              </a:rPr>
              <a:t>Input/Output:</a:t>
            </a:r>
            <a:r>
              <a:rPr lang="en-US" sz="2600" dirty="0">
                <a:solidFill>
                  <a:schemeClr val="bg1"/>
                </a:solidFill>
              </a:rPr>
              <a:t> method to get data in/out of microcontroller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GIO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GPIO (General Purpose IO)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765524" y="4567537"/>
            <a:ext cx="5946322" cy="652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GPIO Port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756962" y="1392915"/>
            <a:ext cx="1093073" cy="5338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62428" y="2591534"/>
            <a:ext cx="4849418" cy="1625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Peripherals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898846" y="4649924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5859" y="3037936"/>
            <a:ext cx="1322029" cy="107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SPI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42485" y="3037936"/>
            <a:ext cx="1322029" cy="107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UART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00003" y="3017306"/>
            <a:ext cx="1322029" cy="107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ADC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64828" y="3448480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56962" y="3478409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317872" y="3448480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711364" y="4110918"/>
            <a:ext cx="1770" cy="4566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302004" y="4090288"/>
            <a:ext cx="0" cy="47724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861018" y="4110918"/>
            <a:ext cx="1716" cy="49560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4" idx="0"/>
          </p:cNvCxnSpPr>
          <p:nvPr/>
        </p:nvCxnSpPr>
        <p:spPr>
          <a:xfrm>
            <a:off x="6432654" y="2226504"/>
            <a:ext cx="12729" cy="242342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418073" y="2226504"/>
            <a:ext cx="2889237" cy="802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5" idx="2"/>
            <a:endCxn id="61" idx="0"/>
          </p:cNvCxnSpPr>
          <p:nvPr/>
        </p:nvCxnSpPr>
        <p:spPr>
          <a:xfrm flipH="1">
            <a:off x="9287137" y="1926809"/>
            <a:ext cx="16362" cy="66472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53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5664200" y="1282847"/>
            <a:ext cx="6146820" cy="4195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Microcontroller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Output Systems [S2b]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1282847"/>
            <a:ext cx="5349444" cy="2285241"/>
          </a:xfrm>
        </p:spPr>
        <p:txBody>
          <a:bodyPr/>
          <a:lstStyle/>
          <a:p>
            <a:r>
              <a:rPr lang="en-US" sz="2600" dirty="0">
                <a:solidFill>
                  <a:srgbClr val="25C6FF"/>
                </a:solidFill>
              </a:rPr>
              <a:t>Input/Output:</a:t>
            </a:r>
            <a:r>
              <a:rPr lang="en-US" sz="2600" dirty="0">
                <a:solidFill>
                  <a:schemeClr val="bg1"/>
                </a:solidFill>
              </a:rPr>
              <a:t> method to get data in/out of microcontroller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GIO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GPIO (General Purpose IO)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65524" y="4567537"/>
            <a:ext cx="5946322" cy="652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GPIO Port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756962" y="1392915"/>
            <a:ext cx="1093073" cy="5338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62428" y="2591534"/>
            <a:ext cx="4849418" cy="1625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Peripherals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898846" y="4649924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5859" y="3037936"/>
            <a:ext cx="1322029" cy="107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SPI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42485" y="3037936"/>
            <a:ext cx="1322029" cy="107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UART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00003" y="3017306"/>
            <a:ext cx="1322029" cy="107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ADC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64828" y="3448480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56962" y="3478409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317872" y="3448480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711364" y="4110918"/>
            <a:ext cx="1770" cy="4566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302004" y="4090288"/>
            <a:ext cx="0" cy="47724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861018" y="4110918"/>
            <a:ext cx="1716" cy="49560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4" idx="0"/>
          </p:cNvCxnSpPr>
          <p:nvPr/>
        </p:nvCxnSpPr>
        <p:spPr>
          <a:xfrm>
            <a:off x="6432654" y="2226504"/>
            <a:ext cx="12729" cy="242342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418073" y="2226504"/>
            <a:ext cx="2889237" cy="802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5" idx="2"/>
            <a:endCxn id="61" idx="0"/>
          </p:cNvCxnSpPr>
          <p:nvPr/>
        </p:nvCxnSpPr>
        <p:spPr>
          <a:xfrm flipH="1">
            <a:off x="9287137" y="1926809"/>
            <a:ext cx="16362" cy="66472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947031" y="5149873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350562" y="5169217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748495" y="5158340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110558" y="5166442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467521" y="5166442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9894694" y="5161478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298225" y="5180822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0696158" y="5169945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350562" y="6048254"/>
            <a:ext cx="2029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FF00"/>
                </a:solidFill>
              </a:rPr>
              <a:t>External Circuits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05494" y="5567521"/>
            <a:ext cx="1680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25C6FF"/>
                </a:solidFill>
              </a:rPr>
              <a:t>Multiple Pins</a:t>
            </a:r>
          </a:p>
        </p:txBody>
      </p:sp>
    </p:spTree>
    <p:extLst>
      <p:ext uri="{BB962C8B-B14F-4D97-AF65-F5344CB8AC3E}">
        <p14:creationId xmlns:p14="http://schemas.microsoft.com/office/powerpoint/2010/main" val="370895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5664200" y="1282847"/>
            <a:ext cx="6146820" cy="4195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tx1"/>
                </a:solidFill>
              </a:rPr>
              <a:t>Microcontroller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Output Systems [S2c]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0" y="1282847"/>
            <a:ext cx="5349444" cy="4980851"/>
          </a:xfrm>
        </p:spPr>
        <p:txBody>
          <a:bodyPr/>
          <a:lstStyle/>
          <a:p>
            <a:r>
              <a:rPr lang="en-US" sz="2600" dirty="0">
                <a:solidFill>
                  <a:srgbClr val="25C6FF"/>
                </a:solidFill>
              </a:rPr>
              <a:t>Input/Output:</a:t>
            </a:r>
            <a:r>
              <a:rPr lang="en-US" sz="2600" dirty="0">
                <a:solidFill>
                  <a:schemeClr val="bg1"/>
                </a:solidFill>
              </a:rPr>
              <a:t> method to get data in/out of microcontroller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GIO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IO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GPIO (General Purpose IO)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Pin – physical connection to microcontroller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Port – combination of pins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765524" y="4567537"/>
            <a:ext cx="5946322" cy="652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GPIO Port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756962" y="1392915"/>
            <a:ext cx="1093073" cy="53389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62428" y="2591534"/>
            <a:ext cx="4849418" cy="16255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Peripherals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898846" y="4649924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065859" y="3037936"/>
            <a:ext cx="1322029" cy="107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SPI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42485" y="3037936"/>
            <a:ext cx="1322029" cy="107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UART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00003" y="3017306"/>
            <a:ext cx="1322029" cy="10729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ADC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64828" y="3448480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756962" y="3478409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317872" y="3448480"/>
            <a:ext cx="1093073" cy="499949"/>
          </a:xfrm>
          <a:prstGeom prst="rect">
            <a:avLst/>
          </a:prstGeom>
          <a:solidFill>
            <a:srgbClr val="E7FC6A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711364" y="4110918"/>
            <a:ext cx="1770" cy="45661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302004" y="4090288"/>
            <a:ext cx="0" cy="477249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861018" y="4110918"/>
            <a:ext cx="1716" cy="495604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4" idx="0"/>
          </p:cNvCxnSpPr>
          <p:nvPr/>
        </p:nvCxnSpPr>
        <p:spPr>
          <a:xfrm>
            <a:off x="6432654" y="2226504"/>
            <a:ext cx="12729" cy="242342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418073" y="2226504"/>
            <a:ext cx="2889237" cy="802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5" idx="2"/>
            <a:endCxn id="61" idx="0"/>
          </p:cNvCxnSpPr>
          <p:nvPr/>
        </p:nvCxnSpPr>
        <p:spPr>
          <a:xfrm flipH="1">
            <a:off x="9287137" y="1926809"/>
            <a:ext cx="16362" cy="66472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947031" y="5149873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350562" y="5169217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748495" y="5158340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110558" y="5166442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467521" y="5166442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9894694" y="5161478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0298225" y="5180822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0696158" y="5169945"/>
            <a:ext cx="730" cy="8021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50562" y="6048254"/>
            <a:ext cx="20298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FF00"/>
                </a:solidFill>
              </a:rPr>
              <a:t>External Circuits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05494" y="5567521"/>
            <a:ext cx="1680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25C6FF"/>
                </a:solidFill>
              </a:rPr>
              <a:t>Multiple Pins</a:t>
            </a:r>
          </a:p>
        </p:txBody>
      </p:sp>
    </p:spTree>
    <p:extLst>
      <p:ext uri="{BB962C8B-B14F-4D97-AF65-F5344CB8AC3E}">
        <p14:creationId xmlns:p14="http://schemas.microsoft.com/office/powerpoint/2010/main" val="18991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367" t="420" r="2177" b="781"/>
          <a:stretch/>
        </p:blipFill>
        <p:spPr>
          <a:xfrm>
            <a:off x="507244" y="1282848"/>
            <a:ext cx="3197590" cy="5205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MSP432 Ports [S3a]</a:t>
            </a:r>
          </a:p>
        </p:txBody>
      </p:sp>
    </p:spTree>
    <p:extLst>
      <p:ext uri="{BB962C8B-B14F-4D97-AF65-F5344CB8AC3E}">
        <p14:creationId xmlns:p14="http://schemas.microsoft.com/office/powerpoint/2010/main" val="219021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367" t="420" r="2177" b="781"/>
          <a:stretch/>
        </p:blipFill>
        <p:spPr>
          <a:xfrm>
            <a:off x="507244" y="1282848"/>
            <a:ext cx="3197590" cy="5205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MSP432 Ports [S3b]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28" b="972"/>
          <a:stretch/>
        </p:blipFill>
        <p:spPr>
          <a:xfrm>
            <a:off x="4868385" y="1045238"/>
            <a:ext cx="3117380" cy="3225800"/>
          </a:xfrm>
          <a:prstGeom prst="rect">
            <a:avLst/>
          </a:prstGeom>
          <a:noFill/>
          <a:effectLst/>
        </p:spPr>
      </p:pic>
      <p:sp>
        <p:nvSpPr>
          <p:cNvPr id="15" name="TextBox 14"/>
          <p:cNvSpPr txBox="1"/>
          <p:nvPr/>
        </p:nvSpPr>
        <p:spPr>
          <a:xfrm>
            <a:off x="3724867" y="2814432"/>
            <a:ext cx="1143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FF00"/>
                </a:solidFill>
              </a:rPr>
              <a:t>10 Ports</a:t>
            </a:r>
            <a:endParaRPr lang="en-US" sz="2200" dirty="0">
              <a:solidFill>
                <a:srgbClr val="FFFF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592506" y="1074700"/>
            <a:ext cx="3275879" cy="31644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592506" y="4153329"/>
            <a:ext cx="1130661" cy="1126067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646947" y="4239186"/>
            <a:ext cx="2221438" cy="104021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89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367" t="420" r="2177" b="781"/>
          <a:stretch/>
        </p:blipFill>
        <p:spPr>
          <a:xfrm>
            <a:off x="507244" y="1282848"/>
            <a:ext cx="3197590" cy="5205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MSP432 Ports [S3c]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28" b="972"/>
          <a:stretch/>
        </p:blipFill>
        <p:spPr>
          <a:xfrm>
            <a:off x="4868385" y="1045238"/>
            <a:ext cx="3117380" cy="3225800"/>
          </a:xfrm>
          <a:prstGeom prst="rect">
            <a:avLst/>
          </a:prstGeom>
          <a:noFill/>
          <a:effectLst/>
        </p:spPr>
      </p:pic>
      <p:sp>
        <p:nvSpPr>
          <p:cNvPr id="6" name="Rounded Rectangle 5"/>
          <p:cNvSpPr/>
          <p:nvPr/>
        </p:nvSpPr>
        <p:spPr>
          <a:xfrm>
            <a:off x="1592506" y="4153329"/>
            <a:ext cx="1130661" cy="1126067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92506" y="1074700"/>
            <a:ext cx="3275879" cy="31644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646947" y="4239186"/>
            <a:ext cx="2221438" cy="104021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5160" t="31839" r="73313" b="51942"/>
          <a:stretch/>
        </p:blipFill>
        <p:spPr>
          <a:xfrm>
            <a:off x="9057687" y="1255968"/>
            <a:ext cx="2520479" cy="1975856"/>
          </a:xfrm>
          <a:prstGeom prst="rect">
            <a:avLst/>
          </a:prstGeom>
          <a:noFill/>
          <a:effectLst/>
        </p:spPr>
      </p:pic>
      <p:sp>
        <p:nvSpPr>
          <p:cNvPr id="17" name="Rounded Rectangle 16"/>
          <p:cNvSpPr/>
          <p:nvPr/>
        </p:nvSpPr>
        <p:spPr>
          <a:xfrm>
            <a:off x="5008390" y="2057117"/>
            <a:ext cx="728064" cy="561906"/>
          </a:xfrm>
          <a:prstGeom prst="roundRect">
            <a:avLst/>
          </a:prstGeom>
          <a:noFill/>
          <a:ln w="5715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6821" y="2619023"/>
            <a:ext cx="3410867" cy="612801"/>
          </a:xfrm>
          <a:prstGeom prst="line">
            <a:avLst/>
          </a:prstGeom>
          <a:ln w="38100">
            <a:solidFill>
              <a:srgbClr val="25C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736454" y="1234104"/>
            <a:ext cx="3321234" cy="779051"/>
          </a:xfrm>
          <a:prstGeom prst="line">
            <a:avLst/>
          </a:prstGeom>
          <a:ln w="38100">
            <a:solidFill>
              <a:srgbClr val="25C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12722" y="3501597"/>
            <a:ext cx="3330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25C6FF"/>
                </a:solidFill>
              </a:rPr>
              <a:t>Port 1 – 8 Pins</a:t>
            </a:r>
          </a:p>
          <a:p>
            <a:pPr algn="ctr"/>
            <a:r>
              <a:rPr lang="en-US" sz="2200" dirty="0">
                <a:solidFill>
                  <a:srgbClr val="25C6FF"/>
                </a:solidFill>
              </a:rPr>
              <a:t>GPIO / Primary / Secondary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14287" y="4573724"/>
            <a:ext cx="3747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25C6FF"/>
                </a:solidFill>
              </a:rPr>
              <a:t>Port 1 Pin 0 = P1.0</a:t>
            </a:r>
          </a:p>
          <a:p>
            <a:r>
              <a:rPr lang="en-US" sz="2200" dirty="0">
                <a:solidFill>
                  <a:srgbClr val="25C6FF"/>
                </a:solidFill>
              </a:rPr>
              <a:t>Primary Mode = SPI Chip Select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14287" y="5528739"/>
            <a:ext cx="6898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25C6FF"/>
                </a:solidFill>
              </a:rPr>
              <a:t>Port 1 Pin 7 = P1.7</a:t>
            </a:r>
          </a:p>
          <a:p>
            <a:r>
              <a:rPr lang="en-US" sz="2200" dirty="0">
                <a:solidFill>
                  <a:srgbClr val="25C6FF"/>
                </a:solidFill>
              </a:rPr>
              <a:t>Primary Mode = SPI Slave-Out-Master-In Data (</a:t>
            </a:r>
            <a:r>
              <a:rPr lang="en-US" sz="2200" b="1" dirty="0">
                <a:solidFill>
                  <a:srgbClr val="25C6FF"/>
                </a:solidFill>
              </a:rPr>
              <a:t>UCB0SOMI</a:t>
            </a:r>
            <a:r>
              <a:rPr lang="en-US" sz="2200" dirty="0">
                <a:solidFill>
                  <a:srgbClr val="25C6FF"/>
                </a:solidFill>
              </a:rPr>
              <a:t>)</a:t>
            </a:r>
          </a:p>
          <a:p>
            <a:r>
              <a:rPr lang="en-US" sz="2200" dirty="0">
                <a:solidFill>
                  <a:srgbClr val="25C6FF"/>
                </a:solidFill>
              </a:rPr>
              <a:t>Secondary Mode = I</a:t>
            </a:r>
            <a:r>
              <a:rPr lang="en-US" sz="2200" baseline="30000" dirty="0">
                <a:solidFill>
                  <a:srgbClr val="25C6FF"/>
                </a:solidFill>
              </a:rPr>
              <a:t>2</a:t>
            </a:r>
            <a:r>
              <a:rPr lang="en-US" sz="2200" dirty="0">
                <a:solidFill>
                  <a:srgbClr val="25C6FF"/>
                </a:solidFill>
              </a:rPr>
              <a:t>C Clock (</a:t>
            </a:r>
            <a:r>
              <a:rPr lang="en-US" sz="2200" b="1" dirty="0">
                <a:solidFill>
                  <a:srgbClr val="25C6FF"/>
                </a:solidFill>
              </a:rPr>
              <a:t>UCB0SCL</a:t>
            </a:r>
            <a:r>
              <a:rPr lang="en-US" sz="2200" dirty="0">
                <a:solidFill>
                  <a:srgbClr val="25C6FF"/>
                </a:solidFill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24867" y="2814432"/>
            <a:ext cx="1143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FF00"/>
                </a:solidFill>
              </a:rPr>
              <a:t>10 Ports</a:t>
            </a:r>
            <a:endParaRPr lang="en-US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22782"/>
      </p:ext>
    </p:extLst>
  </p:cSld>
  <p:clrMapOvr>
    <a:masterClrMapping/>
  </p:clrMapOvr>
</p:sld>
</file>

<file path=ppt/theme/theme1.xml><?xml version="1.0" encoding="utf-8"?>
<a:theme xmlns:a="http://schemas.openxmlformats.org/drawingml/2006/main" name="MOOC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MOOC Dark</Template>
  <TotalTime>11292</TotalTime>
  <Words>1222</Words>
  <Application>Microsoft Office PowerPoint</Application>
  <PresentationFormat>Widescreen</PresentationFormat>
  <Paragraphs>241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Courier New</vt:lpstr>
      <vt:lpstr>Helvetica Neue</vt:lpstr>
      <vt:lpstr>Helvetica Neue UltraLight</vt:lpstr>
      <vt:lpstr>Wingdings</vt:lpstr>
      <vt:lpstr>MOOC Dark</vt:lpstr>
      <vt:lpstr>IO Port Configuration Example</vt:lpstr>
      <vt:lpstr>Peripherals [S1a]</vt:lpstr>
      <vt:lpstr>Peripherals [S1b]</vt:lpstr>
      <vt:lpstr>Input Output Systems [S2a]</vt:lpstr>
      <vt:lpstr>Input Output Systems [S2b]</vt:lpstr>
      <vt:lpstr>Input Output Systems [S2c]</vt:lpstr>
      <vt:lpstr>MSP432 Ports [S3a]</vt:lpstr>
      <vt:lpstr>MSP432 Ports [S3b]</vt:lpstr>
      <vt:lpstr>MSP432 Ports [S3c]</vt:lpstr>
      <vt:lpstr>MSP432 Ports [S4a]</vt:lpstr>
      <vt:lpstr>MSP432 Ports [S4b]</vt:lpstr>
      <vt:lpstr>MSP432 Ports [S4a]</vt:lpstr>
      <vt:lpstr>MSP432 Launchpad Schematic [S5a]</vt:lpstr>
      <vt:lpstr>MSP432 Launchpad Schematic [S5b]</vt:lpstr>
      <vt:lpstr>MSP432 Launchpad Schematic [S5c]</vt:lpstr>
      <vt:lpstr>MSP432 Launchpad Schematic [S5d]</vt:lpstr>
      <vt:lpstr>Configuring the LED [S6a]</vt:lpstr>
      <vt:lpstr>Configuring the LED [S6b]</vt:lpstr>
      <vt:lpstr>Configuring the LED [S6c]</vt:lpstr>
      <vt:lpstr>Configuring the LED [S6d]</vt:lpstr>
      <vt:lpstr>Configuring the LED [S6e]</vt:lpstr>
      <vt:lpstr>Configuring IO Port [S7a]</vt:lpstr>
      <vt:lpstr>Configuring IO Port [S7b]</vt:lpstr>
      <vt:lpstr>Configuring IO Port [S7c]</vt:lpstr>
      <vt:lpstr>P1DIR Register [S8a]</vt:lpstr>
      <vt:lpstr>P1DIR Register [S8b]</vt:lpstr>
      <vt:lpstr>P1DIR Register [S8a]</vt:lpstr>
      <vt:lpstr>P1OUT Register [S9a]</vt:lpstr>
      <vt:lpstr>P1OUT Register [S9b]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Abillar</dc:creator>
  <cp:lastModifiedBy>Edwinson, Marisa M</cp:lastModifiedBy>
  <cp:revision>748</cp:revision>
  <dcterms:created xsi:type="dcterms:W3CDTF">2016-09-13T20:37:08Z</dcterms:created>
  <dcterms:modified xsi:type="dcterms:W3CDTF">2017-06-14T14:56:15Z</dcterms:modified>
</cp:coreProperties>
</file>